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DM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2" Type="http://schemas.openxmlformats.org/officeDocument/2006/relationships/font" Target="fonts/DMSans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44" Type="http://schemas.openxmlformats.org/officeDocument/2006/relationships/font" Target="fonts/DMSans-italic.fntdata"/><Relationship Id="rId21" Type="http://schemas.openxmlformats.org/officeDocument/2006/relationships/slide" Target="slides/slide16.xml"/><Relationship Id="rId43" Type="http://schemas.openxmlformats.org/officeDocument/2006/relationships/font" Target="fonts/DM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aa6f90c2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aa6f90c2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aa6f90c27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aa6f90c2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with notebook screenshots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9caf759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9caf759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with notebook screenshots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aa6f90c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aa6f90c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c6d757f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c6d757f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7c6d757f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87c6d757f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aa6f90c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aa6f90c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7d68b0135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7d68b0135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de51518f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de51518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de51518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de51518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4131b5b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4131b5b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de51518f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de51518f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Cyclical graphic depicting how ML models are trained: Image -&gt; Computer Program -&gt; Answer -&gt; Evaluate how wrong answer is -&gt; Adjust computer program to reduce error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de51518f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de51518f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9caf759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e9caf75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with categorical cross entropy function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2aeff21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2aeff21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19503d3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19503d3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2aeff2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2aeff2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2aeff21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2aeff21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2aeff21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2aeff21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7dc22cae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77dc22cae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aa6f90c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faa6f90c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d68b0135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d68b0135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8a14e1c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8a14e1c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aa6f90c2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aa6f90c2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aa6f90c2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aa6f90c2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aa6f90c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aa6f90c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aa6f90c2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aa6f90c2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modeling physical phenomena, approximating functions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71225" y="4458575"/>
            <a:ext cx="6840600" cy="5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8098816">
            <a:off x="247656" y="484685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8098816">
            <a:off x="-311234" y="429821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8098816">
            <a:off x="1344936" y="484685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8098816">
            <a:off x="793630" y="429821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8098816">
            <a:off x="2385380" y="484684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8098816">
            <a:off x="6643949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rot="8098816">
            <a:off x="6092643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8098816">
            <a:off x="7741226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8098816">
            <a:off x="8289866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8098816">
            <a:off x="8292516" y="77809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8098816">
            <a:off x="7191264" y="-31917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8098816">
            <a:off x="8838491" y="22944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 txBox="1"/>
          <p:nvPr/>
        </p:nvSpPr>
        <p:spPr>
          <a:xfrm>
            <a:off x="259950" y="223400"/>
            <a:ext cx="376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Check-In Code:</a:t>
            </a:r>
            <a:endParaRPr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vision</a:t>
            </a:r>
            <a:endParaRPr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131800" y="1813100"/>
            <a:ext cx="66459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1"/>
          <p:cNvSpPr/>
          <p:nvPr/>
        </p:nvSpPr>
        <p:spPr>
          <a:xfrm rot="8098816">
            <a:off x="6643949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 rot="8098816">
            <a:off x="6092643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8098816">
            <a:off x="7741226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 rot="8098816">
            <a:off x="8289866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 rot="8098816">
            <a:off x="8292516" y="77809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 rot="8098816">
            <a:off x="7191264" y="-31917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/>
          <p:nvPr/>
        </p:nvSpPr>
        <p:spPr>
          <a:xfrm rot="8098816">
            <a:off x="8838491" y="22944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I">
  <p:cSld name="CUSTOM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1131800" y="1813100"/>
            <a:ext cx="66459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1131800" y="980175"/>
            <a:ext cx="7410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2"/>
          <p:cNvSpPr/>
          <p:nvPr/>
        </p:nvSpPr>
        <p:spPr>
          <a:xfrm rot="8098816">
            <a:off x="6092643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 rot="8098816">
            <a:off x="7741226" y="22945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 rot="8098816">
            <a:off x="8289866" y="-319185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 rot="8098816">
            <a:off x="7191264" y="-31917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/>
          <p:nvPr/>
        </p:nvSpPr>
        <p:spPr>
          <a:xfrm rot="8098816">
            <a:off x="8838491" y="229440"/>
            <a:ext cx="615819" cy="61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-In Code">
  <p:cSld name="TITLE_1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/>
        </p:nvSpPr>
        <p:spPr>
          <a:xfrm>
            <a:off x="46350" y="1767000"/>
            <a:ext cx="90513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62B0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5200">
              <a:solidFill>
                <a:srgbClr val="62B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Check-In</a:t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acmucsd.com</a:t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30;p3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b="1" sz="5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I">
  <p:cSld name="TITLE_1_1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2352600" y="2555225"/>
            <a:ext cx="44388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b="1" sz="5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3081425" y="1373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2631436" y="1327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2702875" y="656744"/>
            <a:ext cx="3428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today’s agenda</a:t>
            </a:r>
            <a:endParaRPr b="1"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3081425" y="1620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3081425" y="2135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/>
        </p:nvSpPr>
        <p:spPr>
          <a:xfrm>
            <a:off x="2631436" y="2089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Google Shape;41;p5"/>
          <p:cNvSpPr txBox="1"/>
          <p:nvPr>
            <p:ph idx="4" type="body"/>
          </p:nvPr>
        </p:nvSpPr>
        <p:spPr>
          <a:xfrm>
            <a:off x="3081425" y="2382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5" type="subTitle"/>
          </p:nvPr>
        </p:nvSpPr>
        <p:spPr>
          <a:xfrm>
            <a:off x="3081425" y="2897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/>
        </p:nvSpPr>
        <p:spPr>
          <a:xfrm>
            <a:off x="2631436" y="2851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" name="Google Shape;44;p5"/>
          <p:cNvSpPr txBox="1"/>
          <p:nvPr>
            <p:ph idx="6" type="body"/>
          </p:nvPr>
        </p:nvSpPr>
        <p:spPr>
          <a:xfrm>
            <a:off x="3081425" y="3144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7" type="subTitle"/>
          </p:nvPr>
        </p:nvSpPr>
        <p:spPr>
          <a:xfrm>
            <a:off x="3081425" y="3659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631436" y="3613287"/>
            <a:ext cx="45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b="1" sz="3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5"/>
          <p:cNvSpPr txBox="1"/>
          <p:nvPr>
            <p:ph idx="8" type="body"/>
          </p:nvPr>
        </p:nvSpPr>
        <p:spPr>
          <a:xfrm>
            <a:off x="3081425" y="3906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">
  <p:cSld name="SECTION_HEADER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2702875" y="656745"/>
            <a:ext cx="58548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" type="subTitle"/>
          </p:nvPr>
        </p:nvSpPr>
        <p:spPr>
          <a:xfrm>
            <a:off x="2700425" y="1373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2700425" y="1620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3" type="subTitle"/>
          </p:nvPr>
        </p:nvSpPr>
        <p:spPr>
          <a:xfrm>
            <a:off x="2700425" y="2135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2700425" y="2382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5" type="subTitle"/>
          </p:nvPr>
        </p:nvSpPr>
        <p:spPr>
          <a:xfrm>
            <a:off x="2700425" y="2897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6" type="body"/>
          </p:nvPr>
        </p:nvSpPr>
        <p:spPr>
          <a:xfrm>
            <a:off x="2700425" y="3144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7" type="subTitle"/>
          </p:nvPr>
        </p:nvSpPr>
        <p:spPr>
          <a:xfrm>
            <a:off x="2700425" y="36599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M Sans"/>
              <a:buNone/>
              <a:def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8" type="body"/>
          </p:nvPr>
        </p:nvSpPr>
        <p:spPr>
          <a:xfrm>
            <a:off x="2700425" y="3906075"/>
            <a:ext cx="37275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I">
  <p:cSld name="BLANK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144875" y="4254425"/>
            <a:ext cx="8838300" cy="79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11700" y="915150"/>
            <a:ext cx="83685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 with callout">
  <p:cSld name="CUSTOM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11700" y="915150"/>
            <a:ext cx="5628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0"/>
          <p:cNvSpPr/>
          <p:nvPr/>
        </p:nvSpPr>
        <p:spPr>
          <a:xfrm>
            <a:off x="6025275" y="956800"/>
            <a:ext cx="2734200" cy="2186400"/>
          </a:xfrm>
          <a:prstGeom prst="roundRect">
            <a:avLst>
              <a:gd fmla="val 3148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2" type="subTitle"/>
          </p:nvPr>
        </p:nvSpPr>
        <p:spPr>
          <a:xfrm>
            <a:off x="6253525" y="1198925"/>
            <a:ext cx="23097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 b="1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777253" y="91225"/>
            <a:ext cx="32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M Sans"/>
              <a:buNone/>
              <a:defRPr b="1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"/>
              <a:buChar char="●"/>
              <a:defRPr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●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●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166525" y="4384475"/>
            <a:ext cx="612650" cy="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7356019" y="4343400"/>
            <a:ext cx="14454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ACM </a:t>
            </a:r>
            <a:r>
              <a:rPr lang="en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</a:t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Intro to CV: PyTorch and MLP   </a:t>
            </a:r>
            <a:endParaRPr sz="3900"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</a:t>
            </a:r>
            <a:r>
              <a:rPr lang="en"/>
              <a:t>Alan</a:t>
            </a:r>
            <a:r>
              <a:rPr lang="en"/>
              <a:t>, </a:t>
            </a:r>
            <a:r>
              <a:rPr lang="en"/>
              <a:t>Stephanie</a:t>
            </a:r>
            <a:r>
              <a:rPr lang="en"/>
              <a:t>, and Weiji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60" name="Google Shape;160;p22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1" name="Google Shape;161;p22"/>
          <p:cNvSpPr txBox="1"/>
          <p:nvPr/>
        </p:nvSpPr>
        <p:spPr>
          <a:xfrm>
            <a:off x="4405375" y="2185175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2034425" y="3645950"/>
            <a:ext cx="1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28x28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6211175" y="3617950"/>
            <a:ext cx="16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10 possible labels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70" name="Google Shape;170;p23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1" name="Google Shape;171;p23"/>
          <p:cNvSpPr txBox="1"/>
          <p:nvPr/>
        </p:nvSpPr>
        <p:spPr>
          <a:xfrm>
            <a:off x="4405375" y="2185175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2034425" y="3645950"/>
            <a:ext cx="1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784 x 1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211175" y="3617950"/>
            <a:ext cx="16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10 possible labels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80" name="Google Shape;180;p24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Pytorch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91300" y="2555225"/>
            <a:ext cx="75912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Tensors, Gradients, Autograd, Linear Algebra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PyTorch - Tensors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311700" y="915150"/>
            <a:ext cx="52629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Tensors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data structure (equivalent to a multidimensional array i.e. matrix) to store numeric values.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Default data structure for neural networks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Tensor attributes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torch.dtype - species type of data in tensors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torch.device - specifies where tensor computations are performed, either CPU or GPU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torch.layout - species how tensors are stored in memory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Tensor Operations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There’s 100s of operations including arithmetic, linear algebra, matrix manipulation, etc.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Similar to NumPy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CPU v. GPU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Default, tensors are ran on the CPU. You can switch to GPU for faster processing (but it’s more taxing on the memory for larger tensors)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825" y="2871925"/>
            <a:ext cx="3198025" cy="99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825" y="1107100"/>
            <a:ext cx="2182750" cy="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825" y="1936925"/>
            <a:ext cx="2182750" cy="6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216425"/>
            <a:ext cx="86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 to PyTorch - Gradients and Autograd</a:t>
            </a:r>
            <a:endParaRPr sz="2400"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915150"/>
            <a:ext cx="5497500" cy="3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Neural Network Training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Composed of 5 essential steps: defining architecture, forward propagation, calculating loss, </a:t>
            </a:r>
            <a:r>
              <a:rPr b="1" lang="en" sz="1100">
                <a:solidFill>
                  <a:schemeClr val="dk1"/>
                </a:solidFill>
              </a:rPr>
              <a:t>backward propagation</a:t>
            </a:r>
            <a:r>
              <a:rPr lang="en" sz="1100">
                <a:solidFill>
                  <a:schemeClr val="dk1"/>
                </a:solidFill>
              </a:rPr>
              <a:t>, and updating weights using learning rate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Gradients and Autograd are essential to backward propagation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Gradients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Used to find the derivatives of the function 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100">
                <a:solidFill>
                  <a:schemeClr val="dk1"/>
                </a:solidFill>
              </a:rPr>
              <a:t>Used to update the weight using a learning rate to reduce the loss and train the neural network.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Autograd</a:t>
            </a:r>
            <a:endParaRPr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torch.autograd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 differentiation engine (calculates derivatives, specifically vector-Jacobian product) that allows for the computation in backpropagation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Simple terms, it computes partial derivatives while applying the chain rule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00" y="1266775"/>
            <a:ext cx="3086101" cy="29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Definition </a:t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363900" y="988600"/>
            <a:ext cx="47193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Definition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Mimics the brain through a set of algorithms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neural network is comprised of 4 main components: inputs, weights, a bias, and output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Expressive nonlinear function approximators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○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Given an arbitrary number of “neurons”, neural networks can approximate any function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○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Introduce nonlinearities through activation functions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0" y="4162800"/>
            <a:ext cx="4260299" cy="7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450" y="2323250"/>
            <a:ext cx="2956175" cy="208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5431000" y="1458450"/>
            <a:ext cx="30936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Deep Learning: a subset of ML techniques based on m</a:t>
            </a: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ultiple layers of neural networks form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ctrTitle"/>
          </p:nvPr>
        </p:nvSpPr>
        <p:spPr>
          <a:xfrm>
            <a:off x="311700" y="859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can we get computers to identify objects in images?</a:t>
            </a:r>
            <a:endParaRPr sz="3200"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975" y="2130650"/>
            <a:ext cx="2708050" cy="2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ctrTitle"/>
          </p:nvPr>
        </p:nvSpPr>
        <p:spPr>
          <a:xfrm>
            <a:off x="311700" y="859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can we get computers to identify objects in images?</a:t>
            </a:r>
            <a:endParaRPr sz="3200"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850" y="2130650"/>
            <a:ext cx="4814310" cy="2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3081425" y="1487375"/>
            <a:ext cx="38067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br>
              <a:rPr lang="en" sz="1200">
                <a:solidFill>
                  <a:schemeClr val="dk1"/>
                </a:solidFill>
              </a:rPr>
            </a:br>
            <a:r>
              <a:rPr b="0" lang="en" sz="1200">
                <a:solidFill>
                  <a:schemeClr val="dk1"/>
                </a:solidFill>
              </a:rPr>
              <a:t>Computer Vision &amp; MNIST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idx="3" type="subTitle"/>
          </p:nvPr>
        </p:nvSpPr>
        <p:spPr>
          <a:xfrm>
            <a:off x="3081425" y="2212125"/>
            <a:ext cx="56247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General (Supervised) Machine Learning Problems</a:t>
            </a:r>
            <a:br>
              <a:rPr lang="en"/>
            </a:br>
            <a:r>
              <a:rPr b="0" lang="en" sz="1100"/>
              <a:t>How do we formulate and approach a machine learning problem?</a:t>
            </a:r>
            <a:endParaRPr b="0" sz="1100"/>
          </a:p>
        </p:txBody>
      </p:sp>
      <p:sp>
        <p:nvSpPr>
          <p:cNvPr id="99" name="Google Shape;99;p14"/>
          <p:cNvSpPr txBox="1"/>
          <p:nvPr>
            <p:ph idx="5" type="subTitle"/>
          </p:nvPr>
        </p:nvSpPr>
        <p:spPr>
          <a:xfrm>
            <a:off x="3081425" y="29741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 to PyTorch</a:t>
            </a:r>
            <a:br>
              <a:rPr lang="en">
                <a:solidFill>
                  <a:schemeClr val="dk1"/>
                </a:solidFill>
              </a:rPr>
            </a:br>
            <a:r>
              <a:rPr b="0" lang="en" sz="1100">
                <a:solidFill>
                  <a:schemeClr val="dk1"/>
                </a:solidFill>
              </a:rPr>
              <a:t>Tensors, Gradients, Autograd, Linear Algebra </a:t>
            </a:r>
            <a:br>
              <a:rPr lang="en"/>
            </a:br>
            <a:endParaRPr b="0" sz="1100"/>
          </a:p>
        </p:txBody>
      </p:sp>
      <p:sp>
        <p:nvSpPr>
          <p:cNvPr id="100" name="Google Shape;100;p14"/>
          <p:cNvSpPr txBox="1"/>
          <p:nvPr>
            <p:ph idx="7" type="subTitle"/>
          </p:nvPr>
        </p:nvSpPr>
        <p:spPr>
          <a:xfrm>
            <a:off x="3081425" y="3736125"/>
            <a:ext cx="38067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Multilayer Perceptron </a:t>
            </a:r>
            <a:br>
              <a:rPr lang="en"/>
            </a:br>
            <a:r>
              <a:rPr b="0" lang="en" sz="1100"/>
              <a:t>Applying what we’ve learned</a:t>
            </a:r>
            <a:br>
              <a:rPr lang="en"/>
            </a:b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ctrTitle"/>
          </p:nvPr>
        </p:nvSpPr>
        <p:spPr>
          <a:xfrm>
            <a:off x="311700" y="2499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Idea</a:t>
            </a:r>
            <a:endParaRPr sz="3200"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975" y="967900"/>
            <a:ext cx="5898045" cy="33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311700" y="915150"/>
            <a:ext cx="8520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how wrong our neural network is as a differentiable function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Gradient - multidimensional idea of derivative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Direction of furthest increase: negative gradient is direction of furthest decrease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map out the loss as a function of our neural network</a:t>
            </a:r>
            <a:br>
              <a:rPr lang="en"/>
            </a:br>
            <a:r>
              <a:rPr lang="en"/>
              <a:t>weights, and adjust weights to decrease error, or “loss”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470" y="1694050"/>
            <a:ext cx="2319575" cy="26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225" y="2480074"/>
            <a:ext cx="4049551" cy="22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311700" y="862200"/>
            <a:ext cx="5951400" cy="4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We need a method of evaluating how correct/wrong a given answer 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We apply a softmax function to predict probabilities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method of evaluating how well specific algorithms models the given data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Large loss function = predictions deviate too far from the results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Using optimization functions, loss functions learns to reduce the error in prediction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Categorical Cross Entropy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Measures the difference between 2 probability distributions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In our case, we have 2: the current neural network distribution and the correct one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Also differentiable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 Functions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11700" y="915150"/>
            <a:ext cx="5807700" cy="4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Why Neural Networks (Deep Learning) and not classic ML? 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Classic ML is more dependent on human intervention to manually determine a hierarchy of features (we need to label the dataset)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Requires structured data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Deep Learning w/neural networks don’t! You can input in an unstructured dataset and have it give you the set of features that distinguish each object (very useful for more complex cases)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 Neural Networks for Computer Vision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Traditionally,researchers had to train the computer to look for specific features in various images (top down approach).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With a neural network approach, the deep learning algorithms trains itself to analyze the features in the image (bottom up approach)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Thus, instead of having to tell the computer “what </a:t>
            </a:r>
            <a:r>
              <a:rPr b="1" lang="en" sz="1100">
                <a:solidFill>
                  <a:schemeClr val="dk1"/>
                </a:solidFill>
              </a:rPr>
              <a:t>should</a:t>
            </a:r>
            <a:r>
              <a:rPr lang="en" sz="1100">
                <a:solidFill>
                  <a:schemeClr val="dk1"/>
                </a:solidFill>
              </a:rPr>
              <a:t> be there,” neural networks allow the computer to identify “what’s there.”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55" name="Google Shape;255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Computer Vision</a:t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400" y="1519875"/>
            <a:ext cx="2872200" cy="2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ctrTitle"/>
          </p:nvPr>
        </p:nvSpPr>
        <p:spPr>
          <a:xfrm>
            <a:off x="311700" y="193620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Neural networks are not everything.</a:t>
            </a:r>
            <a:endParaRPr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11700" y="862200"/>
            <a:ext cx="5951400" cy="4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Neural networks are very popular for recognition tasks in computer vision/all the rage right now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But they’re still lacking in other areas - many 3D computer vision tasks require a mix of classical and deep ML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Neural networks can be used as black boxes but they don’t substitute for intent in approaching a problem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are neural networks good?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Essentially a nearest neighbors in the feature space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Good for dimension reduction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euclidean distance represents semantic similarity</a:t>
            </a:r>
            <a:endParaRPr/>
          </a:p>
        </p:txBody>
      </p:sp>
      <p:sp>
        <p:nvSpPr>
          <p:cNvPr id="267" name="Google Shape;267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Neural Networks - Intuitions</a:t>
            </a:r>
            <a:endParaRPr sz="1800"/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0" l="0" r="49939" t="0"/>
          <a:stretch/>
        </p:blipFill>
        <p:spPr>
          <a:xfrm>
            <a:off x="6389600" y="181400"/>
            <a:ext cx="2243600" cy="20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49984" r="0" t="0"/>
          <a:stretch/>
        </p:blipFill>
        <p:spPr>
          <a:xfrm>
            <a:off x="6389599" y="2271693"/>
            <a:ext cx="2243600" cy="209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311700" y="915150"/>
            <a:ext cx="47790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Definition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fully connected class of feedforward neural networks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Neural networks with at least three layers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These three layers are input layer, hidden layer, and output layer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Let’s learn how to make one!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 Perceptron</a:t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700" y="484325"/>
            <a:ext cx="3748500" cy="28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and CNN: Brief Overview   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15599"/>
            <a:ext cx="7246349" cy="21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393325" y="877400"/>
            <a:ext cx="69816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Neural Network Architectures in Computer Vision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Convolutional Neural Networks (foundation for modern CV). 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Gets an image, designates it some weightage based on different objects of the image, and then distinguishes from each other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More on this in Workshop 2!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/>
        </p:nvSpPr>
        <p:spPr>
          <a:xfrm>
            <a:off x="-25" y="3258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Thanks for attending!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Make sure to check in to get membership points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25" y="1534000"/>
            <a:ext cx="31051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791300" y="2555225"/>
            <a:ext cx="75912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 to Computer Vision and MNIST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Vision? 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915150"/>
            <a:ext cx="44526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b="1" lang="en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Computer Vision is a field of AI that enables computers and systems to derive meaningful information from digital images, vidoes, and other visual inputs - and take actions or make recommendations based on that information.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Applications: 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Autonomous Vehicles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Facial Recognition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Medical Imaging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Virtual Reality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Security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Robotics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275" y="2231750"/>
            <a:ext cx="3737500" cy="2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275" y="1062600"/>
            <a:ext cx="1435725" cy="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475" y="1062600"/>
            <a:ext cx="2100326" cy="9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364225" y="4240600"/>
            <a:ext cx="4207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Today, we’re talking about the tools (PyTorch) needed for CV and building towards Neural Networks (the foundations of CV)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ctrTitle"/>
          </p:nvPr>
        </p:nvSpPr>
        <p:spPr>
          <a:xfrm>
            <a:off x="311700" y="1691050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General ML Problems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791300" y="2555225"/>
            <a:ext cx="75912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Formulating a (supervised) ML problem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Machine Learning Problems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11700" y="915150"/>
            <a:ext cx="85206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general, ML can be applied to many different situations, and their formulations are broad and varied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From decision-making (such as in playing chess) to holding conversations (chatbots)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50" y="1920400"/>
            <a:ext cx="2331200" cy="23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550" y="1949960"/>
            <a:ext cx="4529049" cy="227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ctrTitle"/>
          </p:nvPr>
        </p:nvSpPr>
        <p:spPr>
          <a:xfrm>
            <a:off x="311700" y="859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At the core it’s about designing a function mapping input to a desired output.</a:t>
            </a:r>
            <a:endParaRPr sz="3200"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00" y="2101300"/>
            <a:ext cx="2229125" cy="22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275" y="2101300"/>
            <a:ext cx="2229125" cy="222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9"/>
          <p:cNvCxnSpPr>
            <a:stCxn id="136" idx="3"/>
            <a:endCxn id="137" idx="1"/>
          </p:cNvCxnSpPr>
          <p:nvPr/>
        </p:nvCxnSpPr>
        <p:spPr>
          <a:xfrm>
            <a:off x="3193225" y="3215863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9" name="Google Shape;139;p19"/>
          <p:cNvSpPr txBox="1"/>
          <p:nvPr/>
        </p:nvSpPr>
        <p:spPr>
          <a:xfrm>
            <a:off x="3987150" y="2854263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Basic Formulations: Regression vs Classification</a:t>
            </a:r>
            <a:endParaRPr sz="2400"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915150"/>
            <a:ext cx="49605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Machine Learning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Using data to train a model to make predictions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Mathematically, this core process of predictive modeling is called function approximation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Approximating a mapping function (f) from input variables (x) to output variables (y)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 mapping function predicts the category/labels for a given observation.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 biggest difference between regression and classification is regression outputs a continuous variable while classification outputs a discrete variable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Regression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Ex. Predicting the price a house will set for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Predicts a continuous quantity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Classification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Ex. Email being classified as ‘spam’ or ‘not spam’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Predicts a discrete class label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825" y="1251650"/>
            <a:ext cx="3727850" cy="22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ctrTitle"/>
          </p:nvPr>
        </p:nvSpPr>
        <p:spPr>
          <a:xfrm>
            <a:off x="6469487" y="2203275"/>
            <a:ext cx="116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7</a:t>
            </a:r>
            <a:endParaRPr sz="3200"/>
          </a:p>
        </p:txBody>
      </p:sp>
      <p:cxnSp>
        <p:nvCxnSpPr>
          <p:cNvPr id="152" name="Google Shape;152;p21"/>
          <p:cNvCxnSpPr/>
          <p:nvPr/>
        </p:nvCxnSpPr>
        <p:spPr>
          <a:xfrm>
            <a:off x="3611400" y="2546775"/>
            <a:ext cx="2858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3" name="Google Shape;153;p21"/>
          <p:cNvSpPr txBox="1"/>
          <p:nvPr/>
        </p:nvSpPr>
        <p:spPr>
          <a:xfrm>
            <a:off x="4405375" y="2185175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ML Model</a:t>
            </a:r>
            <a:endParaRPr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1525538"/>
            <a:ext cx="2106573" cy="20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000000"/>
      </a:lt1>
      <a:dk2>
        <a:srgbClr val="333333"/>
      </a:dk2>
      <a:lt2>
        <a:srgbClr val="DBDBDB"/>
      </a:lt2>
      <a:accent1>
        <a:srgbClr val="51C0C0"/>
      </a:accent1>
      <a:accent2>
        <a:srgbClr val="62B0FF"/>
      </a:accent2>
      <a:accent3>
        <a:srgbClr val="816DFF"/>
      </a:accent3>
      <a:accent4>
        <a:srgbClr val="E981A0"/>
      </a:accent4>
      <a:accent5>
        <a:srgbClr val="FF6F6F"/>
      </a:accent5>
      <a:accent6>
        <a:srgbClr val="F9A857"/>
      </a:accent6>
      <a:hlink>
        <a:srgbClr val="51C0C0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